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7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2:46.15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0,'0'0,"23"0,25 0,0 0,-48 24,24-24,-1 0,-23 0,24 0,-24 0,24 0,24 0,-25 0,1 0,-24 0,24 0,-24 0,24 0,-24 0,47 0,-47 0,24 0,-24 0,48 0,-48 0,24 0,-24 0,24 0,-24 0,47 0,-47 0,24 0,24 0,-48 0,47 0,-23 0,-24 0,0 0,0 0,24 0,0 0,-24 0,23 0,1 0,0 0,-24 0,72 0,-49 0,1 0,-24 0,24 0,-24 0,24 0,0 0,-24 0,23 0,-23 0,24 0,-24 0,24 0,-24 0,24 0,-24 0,24 0,-24 0,23 0,1 0,0 0,-24 0,24 0,-24 0,24 0,0 0,-1 0,-23 0,24 0,0 0,-24 0,24 0,-24 0,24 0,-1 0,1 0,-24 0,24 0,0 0,-24 0,47 0,-47 24,24-24,-24 0,48 0,0 0,-1 0,-23 0,24 0,-1 0,1 0,-48 0,47 0,-47 0,24 0,-24 0,24 0,0 0,-24 0,24 0,-24 0,24 0,-24 0,0 0,0 0,23 0,1 0,-24 0,0 0,0 0,24 0,0 0,-24 0,24 0,-1 0,-23 0,24 0,0 0,-24 0,24 0,0 0,-24 0,23 0,-23 0,24 0,-24 0,24 0,0 0,-24 0,24 0,-24 0,24 0,-24 0,23 0,1 0,-24 0,24 0,-24 0,24 0,-24 0,24 0,-1 0,-23 0,24 0,-24 0,24 0,-24 0,24 0,0 0,-24 0,23 0,-23 0,24 0,-24 0,24 0,0 0,-24 0,24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2:52.312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23,'0'0,"48"0,-24 0,-24 0,24 0,-1 0,1 0,0 0,-24 0,95 0,-95 0,48 0,-24 0,-24 0,47 0,-47 0,24 0,48 0,-49 0,-23 0,24 0,0 0,24 0,-48 0,47 0,-23 0,24 0,-48 0,24 0,23 0,-47 0,24 0,47 0,-71 0,24 0,0 0,0 0,-24 0,24 0,23 0,1 0,23 0,-47 0,0 0,0 0,0 0,-1 0,1 0,24 0,-24 0,-24 0,24 0,-24 0,47 0,-47 0,24 0,0 0,0 0,-24 0,23 0,1 0,-24 0,48 0,-24 0,-1 0,-23 0,24 0,0 0,-24 0,0 0,24 0,-24 0,24 0,0 0,-1 0,1 0,-24 0,24 0,0 0,0 0,-24 0,47 0,-47 0,24 0,0 0,0 0,-1 0,1 0,0 0,24 0,-1 0,-47 0,24 0,0 0,0 0,0 0,-24 0,47 0,1 0,-24 0,-1 0,1 0,0 0,0 0,24 0,-1 0,-23 0,0 0,-24 0,24 0,-24 0,23 0,1 0,0 0,0 0,0 0,-24 0,23 0,1 0,48 0,-72 0,24 0,-24 0,23 0,-23 0,48 24,-48-24,24 0,47 0,-47 24,0-24,0 0,-1 0,1 0,0 0,-24 0,48 0,-48 0,24 0,-24 0,23 0,-23 0,24 0,0 0,0 0,-24 0,24 0,-1 0,-23 0,24 0,-24 0,48 0,-24 0,-24 0,23 0,-23 0,24 0,0 0,-24 0,24 0,-24 0,24 0,-24 0,24 0,-1 0,-23 0,48 0,-24 0,-24 0,24 0,-1 0,1 0,-24 0,24 0,-24 0,24 0,-24 0,-119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2:57.0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3:00.5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62,'24'0,"-24"0,24 0,-1 0,1 0,24 0,-1 0,-47 0,24 0,0 0,0 0,24 0,-48 0,47 0,-23 0,0 0,0 0,-1 0,1 0,-24 0,24 0,24 0,-48 0,23 0,1 0,0 0,-24 0,48 0,-1 0,25 0,-48 0,-1 0,1 0,0 0,0 0,-24 0,24 0,23 0,-47 0,24 0,-24 0,24 0,0 0,23 0,-23 0,-24 0,24 0,0 0,0 0,-24 0,47 0,-47 0,24 0,-24 0,24 0,-24 0,24 0,-1 0,1 0,-24 0,24 0,0 0,-24 0,24 0,-24 0,24 0,-1 0,1 0,-24 0,24 0,-24 0,24 0,0 0,-1 0,25 24,-24-1,0-23,23-23,-23 23,0-24,24 0,-1 24,-23 0,0-24,23 24,-47 0,24 0,0 0,0 0,0 0,-24 0,23 0,-23 0,24 0,0 0,-24 0,24 0,-24 0,24 0,23 0,-47 0,24 0,0 0,-24 0,24 0,-24 0,24 0,-24 0,23 0,-23 0,24 0,0 0,0 0,0 0,-1 0,-23 0,24 0,-24 0,24 0,0 0,-24 0,24 0,-24 0,24 0,-24 0,23 0,1 0,-24 0,24 0,-24 0,24 0,-24 0,24 0,-1 0,25 0,-24 0,-24 0,24 0,-24 0,23 0,1 0,-24 0,24 0,-24 0,24 0,-24 0,0 0,24 0,-24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3:06.21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11,'0'0,"24"0,-24 0,24 0,-24 0,47 0,1 0,-48 0,24 0,0 0,-1 0,1 0,-24 0,24 0,24 0,-25 0,-23 0,24 0,0 0,-24 0,48 0,-24 0,-1 0,25 0,-48 0,24 0,0 0,23 0,-47 0,24 0,0 0,0 0,-24 0,23 0,-23 0,48 0,-24 0,-24 0,48 0,-48 0,23 0,1 0,0 0,0 0,0 0,-24 0,23 0,-23 0,24 0,0 0,0 0,-24 0,24 0,-1 0,1 0,-24 0,24 0,0 0,-24 0,24 0,0 0,-1 0,49 48,-48-48,23 0,-47 0,24 0,0 0,0 0,-1 0,-23 0,24 0,0 0,0 0,-24 0,24 0,-24 0,24 0,-24 0,23 0,1 0,-24 0,24 0,-24 0,24 0,-24 0,24 0,-1 0,-23 0,24 0,0 0,0 0,-24 0,24 0,-1 0,-23 0,48 0,-48 0,24 0,-24 0,24 0,23 0,-47 0,48 0,-24 0,0 0,-1 0,-23 0,24 0,0 0,0 0,0 0,-1 0,25 0,-24 0,-24 0,24 0,0 0,-24 0,23 0,-23 0,24 0,-24 0,24 0,0 0,-24 0,24 0,-24 0,23 0,-23 0,24 0,0 0,-24 0,24 0,-24 0,24 0,-24 0,23 0,1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3:13.1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0,'48'0,"-48"0,24 0,0 0,-24 0,24 0,-1 0,25 0,-24 0,-24 0,47 0,-47 0,24 0,0 0,0 0,0 0,-24 0,47 0,-23 0,-24 0,48 0,-48 0,24 0,-24 0,23 0,1 0,0 0,0 0,0 0,-1 0,1 0,0 0,0 0,23 0,-47 0,0 0,0 0,24 0,0 0,0 0,0 0,23 0,1 0,-24 0,0 0,-1 0,1 0,0 0,0 0,0 0,-1 0,1 0,0 0,-24 0,24 0,0 0,0 0,-1 0,25 0,-24 0,0 0,-1 0,-23 0,24 0,-24 0,48 0,-48 0,24 0,-1 0,1 0,0 0,-24 0,24 0,0 0,-24 0,24 0,-24 0,23 0,1 0,0 0,24 0,-25 0,25 0,-24 0,0 0,-1 0,1 0,24 0,-48 0,71 0,-47 0,0 0,0 0,0 0,-1 0,-23 0,24 0,-24 0,48 0,-48 0,24 0,-1 0,1 0,-24 0,24 0,-24 0,24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3:18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6-07T09:23:18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0,'0'0,"23"0,-23 0,24 0,48 0,-48 0,-1 0,1 0,0 0,0 0,0 0,-24 0,71 0,-47 0,23 0,25 0,-1 0,1 0,23 0,-71 0,0 0,-1 0,1 0,48 0,-48 0,-1 0,25 0,-24 0,0 0,-1 0,1 0,-24 0,48 0,-48 0,24 0,-24 0,47 0,-47 0,24 0,0 0,-24 0,24 0,0 0,-24 0,23 0,1 0,0 0,-24 0,24 0,-24 0,24 0,-1 0,1 0,-24 0,24 0,0 0,0 0,-1 0,25 0,-24 0,0 0,0 0,-24 0,47 0,-47 0,24 0,-24 0,24 0,0 0,-1 0,25 0,0 0,-25 0,1 0,-24 0,24 0,-24 0,24 0,-24 0,24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D15069-2CEF-41BE-9C34-49C6798C91A7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C57A0-16E4-4B8D-9F22-85D00BE28C1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78388-B31E-486F-8DFD-BBA4B3936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EC94D-E429-46FF-A337-3D14D06937F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DBF3-D08A-40FC-981F-7C9693D371F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0D3C1-FADE-4249-AE8D-EE03EA98DD2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B3B2E-B13B-442B-9DAF-27EB8DE175F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4CC5-0570-41B0-B298-3C6D3AF3251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9DBBD-EAFE-41F5-8BA0-A6B004B1AEA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E7C81-BBFA-4C8F-98B4-42D39A81BEA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DB05-79EB-4ACC-98E3-6147CA7603A0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D2E26EC-66CB-4C2F-B851-F1381C3847FA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http://www.brisbanetimes.com.au/ffximage/fires_wideweb__470x294,2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8.png"/><Relationship Id="rId4" Type="http://schemas.openxmlformats.org/officeDocument/2006/relationships/customXml" Target="../ink/ink6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692275" y="1989138"/>
            <a:ext cx="6203950" cy="12604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20000">
                      <a:srgbClr val="0A128C"/>
                    </a:gs>
                    <a:gs pos="35000">
                      <a:srgbClr val="181CC7"/>
                    </a:gs>
                    <a:gs pos="44000">
                      <a:srgbClr val="7005D4"/>
                    </a:gs>
                    <a:gs pos="50000">
                      <a:srgbClr val="8C3D91"/>
                    </a:gs>
                    <a:gs pos="56000">
                      <a:srgbClr val="7005D4"/>
                    </a:gs>
                    <a:gs pos="65000">
                      <a:srgbClr val="181CC7"/>
                    </a:gs>
                    <a:gs pos="80001">
                      <a:srgbClr val="0A128C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Natural Disasters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476375" y="3141663"/>
            <a:ext cx="6811963" cy="12604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">
                      <a:srgbClr val="000040"/>
                    </a:gs>
                    <a:gs pos="25000">
                      <a:srgbClr val="400040"/>
                    </a:gs>
                    <a:gs pos="37500">
                      <a:srgbClr val="8F0040"/>
                    </a:gs>
                    <a:gs pos="45000">
                      <a:srgbClr val="F27300"/>
                    </a:gs>
                    <a:gs pos="50000">
                      <a:srgbClr val="FFBF00"/>
                    </a:gs>
                    <a:gs pos="55001">
                      <a:srgbClr val="F27300"/>
                    </a:gs>
                    <a:gs pos="62500">
                      <a:srgbClr val="8F0040"/>
                    </a:gs>
                    <a:gs pos="75000">
                      <a:srgbClr val="400040"/>
                    </a:gs>
                    <a:gs pos="90000">
                      <a:srgbClr val="000040"/>
                    </a:gs>
                    <a:gs pos="100000">
                      <a:srgbClr val="000000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1997 Thredbo Landslide</a:t>
            </a:r>
          </a:p>
        </p:txBody>
      </p:sp>
      <p:pic>
        <p:nvPicPr>
          <p:cNvPr id="2062" name="Picture 14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0"/>
            <a:ext cx="2765425" cy="1989138"/>
          </a:xfrm>
          <a:prstGeom prst="rect">
            <a:avLst/>
          </a:prstGeom>
          <a:noFill/>
        </p:spPr>
      </p:pic>
      <p:pic>
        <p:nvPicPr>
          <p:cNvPr id="2064" name="Picture 16" descr="flo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2963"/>
            <a:ext cx="3163888" cy="2205037"/>
          </a:xfrm>
          <a:prstGeom prst="rect">
            <a:avLst/>
          </a:prstGeom>
          <a:noFill/>
        </p:spPr>
      </p:pic>
      <p:pic>
        <p:nvPicPr>
          <p:cNvPr id="2066" name="Picture 18" descr="auThr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5088" y="4629150"/>
            <a:ext cx="2728912" cy="2228850"/>
          </a:xfrm>
          <a:prstGeom prst="rect">
            <a:avLst/>
          </a:prstGeom>
          <a:noFill/>
        </p:spPr>
      </p:pic>
      <p:pic>
        <p:nvPicPr>
          <p:cNvPr id="2068" name="Picture 20" descr="tornad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652963"/>
            <a:ext cx="3311525" cy="2205037"/>
          </a:xfrm>
          <a:prstGeom prst="rect">
            <a:avLst/>
          </a:prstGeom>
          <a:noFill/>
        </p:spPr>
      </p:pic>
      <p:pic>
        <p:nvPicPr>
          <p:cNvPr id="2070" name="Picture 22" descr="ingrid_wideweb__430x3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843213" cy="1989138"/>
          </a:xfrm>
          <a:prstGeom prst="rect">
            <a:avLst/>
          </a:prstGeom>
          <a:noFill/>
        </p:spPr>
      </p:pic>
      <p:pic>
        <p:nvPicPr>
          <p:cNvPr id="2072" name="Picture 24" descr="tsunam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43213" y="0"/>
            <a:ext cx="3529012" cy="1989138"/>
          </a:xfrm>
          <a:prstGeom prst="rect">
            <a:avLst/>
          </a:prstGeom>
          <a:noFill/>
        </p:spPr>
      </p:pic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0" y="162877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CYCLONE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843213" y="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TSUNAMI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372225" y="162877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000000"/>
                </a:solidFill>
                <a:latin typeface="Biondi" pitchFamily="2" charset="0"/>
              </a:rPr>
              <a:t>BUSHFIRE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116013" y="616585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FLOOD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132138" y="652462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TORNADO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6443663" y="479742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LANDSLIDE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In Jan 2010,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Major mudslide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 for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3 days</a:t>
            </a:r>
          </a:p>
          <a:p>
            <a:pPr>
              <a:buClr>
                <a:srgbClr val="000000"/>
              </a:buClr>
            </a:pP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  <a:sym typeface="Wingdings" pitchFamily="2" charset="2"/>
              </a:rPr>
              <a:t>200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  <a:sym typeface="Wingdings" pitchFamily="2" charset="2"/>
              </a:rPr>
              <a:t> people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  <a:sym typeface="Wingdings" pitchFamily="2" charset="2"/>
              </a:rPr>
              <a:t>lost life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  <a:sym typeface="Wingdings" pitchFamily="2" charset="2"/>
              </a:rPr>
              <a:t>,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  <a:sym typeface="Wingdings" pitchFamily="2" charset="2"/>
              </a:rPr>
              <a:t>hundreds homeless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  <a:sym typeface="Wingdings" pitchFamily="2" charset="2"/>
              </a:rPr>
              <a:t> and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  <a:sym typeface="Wingdings" pitchFamily="2" charset="2"/>
              </a:rPr>
              <a:t>millions of dollars damages</a:t>
            </a:r>
          </a:p>
          <a:p>
            <a:pPr>
              <a:buFont typeface="Wingdings" pitchFamily="2" charset="2"/>
              <a:buNone/>
            </a:pPr>
            <a:endParaRPr lang="en-AU" sz="2800">
              <a:solidFill>
                <a:srgbClr val="FF0000"/>
              </a:solidFill>
              <a:effectLst/>
              <a:latin typeface="Biondi" pitchFamily="2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endParaRPr lang="en-AU"/>
          </a:p>
        </p:txBody>
      </p:sp>
      <p:pic>
        <p:nvPicPr>
          <p:cNvPr id="16388" name="Picture 4" descr="brazil2_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1163"/>
            <a:ext cx="4211638" cy="2636837"/>
          </a:xfrm>
          <a:prstGeom prst="rect">
            <a:avLst/>
          </a:prstGeom>
          <a:noFill/>
        </p:spPr>
      </p:pic>
      <p:pic>
        <p:nvPicPr>
          <p:cNvPr id="16389" name="Picture 5" descr="brazil2_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4221163"/>
            <a:ext cx="4176712" cy="2636837"/>
          </a:xfrm>
          <a:prstGeom prst="rect">
            <a:avLst/>
          </a:prstGeom>
          <a:noFill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6943725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JAN 2010 Brazil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Thredbo Landslide : found more due to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human negligence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than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natural cause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2411413" y="404813"/>
            <a:ext cx="3840162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However,</a:t>
            </a:r>
          </a:p>
        </p:txBody>
      </p:sp>
      <p:pic>
        <p:nvPicPr>
          <p:cNvPr id="7175" name="Picture 7" descr="PHOTO_1464859_39473_2954598_ap_730X5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644900"/>
            <a:ext cx="3887787" cy="2916238"/>
          </a:xfrm>
          <a:prstGeom prst="rect">
            <a:avLst/>
          </a:prstGeom>
          <a:noFill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771775" y="3860800"/>
            <a:ext cx="216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ALPINE WAY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Thredbo: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200 km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 from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Canberra</a:t>
            </a:r>
          </a:p>
          <a:p>
            <a:pPr>
              <a:buClr>
                <a:srgbClr val="000000"/>
              </a:buClr>
            </a:pP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In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Kosciusko National Park</a:t>
            </a:r>
          </a:p>
          <a:p>
            <a:pPr>
              <a:buClr>
                <a:srgbClr val="000000"/>
              </a:buClr>
            </a:pP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Part of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Snowy Mountain Skiing Precinct</a:t>
            </a:r>
          </a:p>
          <a:p>
            <a:pPr>
              <a:buClr>
                <a:srgbClr val="000000"/>
              </a:buClr>
            </a:pP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Attract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 millions of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tourists every year</a:t>
            </a:r>
          </a:p>
          <a:p>
            <a:pPr>
              <a:buClr>
                <a:srgbClr val="000000"/>
              </a:buClr>
            </a:pP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Holiday resort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 built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along</a:t>
            </a: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 </a:t>
            </a:r>
            <a:r>
              <a:rPr lang="en-AU" sz="2800">
                <a:solidFill>
                  <a:srgbClr val="FF0000"/>
                </a:solidFill>
                <a:effectLst/>
                <a:latin typeface="Biondi" pitchFamily="2" charset="0"/>
              </a:rPr>
              <a:t>Thredbo slope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5405438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Thredbo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Thredbo resor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276475"/>
            <a:ext cx="4824413" cy="3538538"/>
          </a:xfrm>
          <a:prstGeom prst="rect">
            <a:avLst/>
          </a:prstGeom>
          <a:noFill/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751513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Thredbo Ski Village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484438" y="537368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Thredbo Ski Lodge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Thredbo resort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276475"/>
            <a:ext cx="4537075" cy="3403600"/>
          </a:xfrm>
          <a:prstGeom prst="rect">
            <a:avLst/>
          </a:prstGeom>
          <a:noFill/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835150" y="549275"/>
            <a:ext cx="5751513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Thredbo Ski Village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84438" y="5373688"/>
            <a:ext cx="316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Thredbo Ski Lodge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1835150" y="692150"/>
            <a:ext cx="5751513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Thredbo Ski Village</a:t>
            </a:r>
          </a:p>
        </p:txBody>
      </p:sp>
      <p:pic>
        <p:nvPicPr>
          <p:cNvPr id="20490" name="Picture 10" descr="ThredboLo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565400"/>
            <a:ext cx="5046662" cy="3354388"/>
          </a:xfrm>
          <a:prstGeom prst="rect">
            <a:avLst/>
          </a:prstGeom>
          <a:noFill/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124075" y="2708275"/>
            <a:ext cx="316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Thredbo Ski Lodge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Date &amp; Time:</a:t>
            </a:r>
          </a:p>
          <a:p>
            <a:pPr lvl="4">
              <a:buClr>
                <a:srgbClr val="000000"/>
              </a:buClr>
              <a:buSzTx/>
              <a:buFontTx/>
              <a:buChar char="•"/>
            </a:pPr>
            <a:r>
              <a:rPr lang="en-AU" sz="3600">
                <a:solidFill>
                  <a:srgbClr val="FF0000"/>
                </a:solidFill>
                <a:effectLst/>
                <a:latin typeface="Biondi" pitchFamily="2" charset="0"/>
              </a:rPr>
              <a:t>Wednesday</a:t>
            </a:r>
          </a:p>
          <a:p>
            <a:pPr lvl="4">
              <a:buClr>
                <a:srgbClr val="000000"/>
              </a:buClr>
              <a:buSzTx/>
              <a:buFontTx/>
              <a:buChar char="•"/>
            </a:pPr>
            <a:r>
              <a:rPr lang="en-AU" sz="3600">
                <a:solidFill>
                  <a:srgbClr val="FF0000"/>
                </a:solidFill>
                <a:effectLst/>
                <a:latin typeface="Biondi" pitchFamily="2" charset="0"/>
              </a:rPr>
              <a:t>July 30</a:t>
            </a:r>
            <a:r>
              <a:rPr lang="en-AU" sz="3600" baseline="30000">
                <a:solidFill>
                  <a:srgbClr val="FF0000"/>
                </a:solidFill>
                <a:effectLst/>
                <a:latin typeface="Biondi" pitchFamily="2" charset="0"/>
              </a:rPr>
              <a:t>th</a:t>
            </a:r>
            <a:r>
              <a:rPr lang="en-AU" sz="3600">
                <a:solidFill>
                  <a:schemeClr val="bg1"/>
                </a:solidFill>
                <a:effectLst/>
                <a:latin typeface="Biondi" pitchFamily="2" charset="0"/>
              </a:rPr>
              <a:t> 1997</a:t>
            </a:r>
          </a:p>
          <a:p>
            <a:pPr lvl="4">
              <a:buClr>
                <a:srgbClr val="000000"/>
              </a:buClr>
              <a:buSzTx/>
              <a:buFontTx/>
              <a:buChar char="•"/>
            </a:pPr>
            <a:r>
              <a:rPr lang="en-AU" sz="3600">
                <a:solidFill>
                  <a:srgbClr val="FF0000"/>
                </a:solidFill>
                <a:effectLst/>
                <a:latin typeface="Biondi" pitchFamily="2" charset="0"/>
              </a:rPr>
              <a:t>11:37</a:t>
            </a:r>
            <a:r>
              <a:rPr lang="en-AU" sz="3600">
                <a:solidFill>
                  <a:schemeClr val="bg1"/>
                </a:solidFill>
                <a:effectLst/>
                <a:latin typeface="Biondi" pitchFamily="2" charset="0"/>
              </a:rPr>
              <a:t> pm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33400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Thredbo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3500 tonnes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of debris and rubble crashing down slope</a:t>
            </a:r>
          </a:p>
          <a:p>
            <a:pPr>
              <a:buFontTx/>
              <a:buNone/>
            </a:pPr>
            <a:endParaRPr lang="en-AU">
              <a:solidFill>
                <a:schemeClr val="bg1"/>
              </a:solidFill>
              <a:effectLst/>
              <a:latin typeface="Biondi" pitchFamily="2" charset="0"/>
            </a:endParaRPr>
          </a:p>
        </p:txBody>
      </p:sp>
      <p:pic>
        <p:nvPicPr>
          <p:cNvPr id="22532" name="Picture 4" descr="Thredbo  Lanslid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448050"/>
            <a:ext cx="4321175" cy="3273425"/>
          </a:xfrm>
          <a:prstGeom prst="rect">
            <a:avLst/>
          </a:prstGeom>
          <a:noFill/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22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 Scale and Effects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Completely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destroyed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two main ski lodges ( Carinya and Bimbadeen )</a:t>
            </a:r>
          </a:p>
          <a:p>
            <a:endParaRPr lang="en-AU">
              <a:solidFill>
                <a:schemeClr val="bg1"/>
              </a:solidFill>
              <a:effectLst/>
              <a:latin typeface="Biondi" pitchFamily="2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997200"/>
            <a:ext cx="38877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22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 Scale and Effects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Thredbo  Lanslid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4535487" cy="3021013"/>
          </a:xfrm>
          <a:prstGeom prst="rect">
            <a:avLst/>
          </a:prstGeom>
          <a:noFill/>
        </p:spPr>
      </p:pic>
      <p:pic>
        <p:nvPicPr>
          <p:cNvPr id="24581" name="Picture 5" descr="Thredbo  Lanslid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565400"/>
            <a:ext cx="4105275" cy="3024188"/>
          </a:xfrm>
          <a:prstGeom prst="rect">
            <a:avLst/>
          </a:prstGeom>
          <a:noFill/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22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 Scale and Effects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1.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Earthquakes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- those in the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Ring of Fire</a:t>
            </a:r>
          </a:p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2.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Tsunamis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- the major one in 2004 killing more than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200, 000 people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in South Asian region.</a:t>
            </a:r>
          </a:p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3.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Twisters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in the USA</a:t>
            </a:r>
          </a:p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4.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Bushfires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in Australia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486650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Ordinary Natural Disasters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Killing 18 people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without any slight warning</a:t>
            </a:r>
          </a:p>
        </p:txBody>
      </p:sp>
      <p:pic>
        <p:nvPicPr>
          <p:cNvPr id="25604" name="Picture 4" descr="Thredbo  Lanslid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644900"/>
            <a:ext cx="4103688" cy="2322513"/>
          </a:xfrm>
          <a:prstGeom prst="rect">
            <a:avLst/>
          </a:prstGeom>
          <a:noFill/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22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 Scale and Effects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Skiing business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lost $30 million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</a:t>
            </a:r>
          </a:p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As people still in landslide nightmare</a:t>
            </a:r>
          </a:p>
          <a:p>
            <a:pPr>
              <a:buFontTx/>
              <a:buNone/>
            </a:pPr>
            <a:endParaRPr lang="en-AU"/>
          </a:p>
        </p:txBody>
      </p:sp>
      <p:pic>
        <p:nvPicPr>
          <p:cNvPr id="26628" name="Picture 4" descr="Thredbo  Lanslide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500438"/>
            <a:ext cx="4464050" cy="3184525"/>
          </a:xfrm>
          <a:prstGeom prst="rect">
            <a:avLst/>
          </a:prstGeom>
          <a:noFill/>
        </p:spPr>
      </p:pic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22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 Scale and Effects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NSW Government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compensated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$40 million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for affected.</a:t>
            </a:r>
          </a:p>
          <a:p>
            <a:pPr>
              <a:buFontTx/>
              <a:buNone/>
            </a:pPr>
            <a:endParaRPr lang="en-AU">
              <a:solidFill>
                <a:schemeClr val="bg1"/>
              </a:solidFill>
              <a:effectLst/>
              <a:latin typeface="Biondi" pitchFamily="2" charset="0"/>
            </a:endParaRPr>
          </a:p>
        </p:txBody>
      </p:sp>
      <p:pic>
        <p:nvPicPr>
          <p:cNvPr id="27652" name="Picture 4" descr="Thredbo  Lanslide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429000"/>
            <a:ext cx="4762500" cy="3248025"/>
          </a:xfrm>
          <a:prstGeom prst="rect">
            <a:avLst/>
          </a:prstGeom>
          <a:noFill/>
        </p:spPr>
      </p:pic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22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 Scale and Effects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Since then, NSW government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spent $50 million repairing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and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upgrading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Thredbo area.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442200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 Scale and Effects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1. The faulty Alpine Way: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Alpine Way : </a:t>
            </a:r>
            <a:r>
              <a:rPr lang="en-AU" sz="2400">
                <a:solidFill>
                  <a:srgbClr val="FF0000"/>
                </a:solidFill>
                <a:effectLst/>
                <a:latin typeface="Biondi" pitchFamily="2" charset="0"/>
              </a:rPr>
              <a:t>Main</a:t>
            </a: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 road to ski fields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Was first built for </a:t>
            </a:r>
            <a:r>
              <a:rPr lang="en-AU" sz="2400">
                <a:solidFill>
                  <a:srgbClr val="FF0000"/>
                </a:solidFill>
                <a:effectLst/>
                <a:latin typeface="Biondi" pitchFamily="2" charset="0"/>
              </a:rPr>
              <a:t>temporary</a:t>
            </a: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 purpose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Was intended to be used </a:t>
            </a:r>
            <a:r>
              <a:rPr lang="en-AU" sz="2400">
                <a:solidFill>
                  <a:srgbClr val="FF0000"/>
                </a:solidFill>
                <a:effectLst/>
                <a:latin typeface="Biondi" pitchFamily="2" charset="0"/>
              </a:rPr>
              <a:t>no more</a:t>
            </a: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 than </a:t>
            </a:r>
            <a:r>
              <a:rPr lang="en-AU" sz="2400">
                <a:solidFill>
                  <a:srgbClr val="FF0000"/>
                </a:solidFill>
                <a:effectLst/>
                <a:latin typeface="Biondi" pitchFamily="2" charset="0"/>
              </a:rPr>
              <a:t>20 years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But </a:t>
            </a:r>
            <a:r>
              <a:rPr lang="en-AU" sz="2400">
                <a:solidFill>
                  <a:srgbClr val="FF0000"/>
                </a:solidFill>
                <a:effectLst/>
                <a:latin typeface="Biondi" pitchFamily="2" charset="0"/>
              </a:rPr>
              <a:t>used for 50 years</a:t>
            </a: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 at time of incident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2400">
                <a:solidFill>
                  <a:schemeClr val="bg1"/>
                </a:solidFill>
                <a:effectLst/>
                <a:latin typeface="Biondi" pitchFamily="2" charset="0"/>
              </a:rPr>
              <a:t>Overlooking duty </a:t>
            </a:r>
            <a:r>
              <a:rPr lang="en-AU" sz="2400">
                <a:solidFill>
                  <a:srgbClr val="FF0000"/>
                </a:solidFill>
                <a:effectLst/>
                <a:latin typeface="Biondi" pitchFamily="2" charset="0"/>
              </a:rPr>
              <a:t>failed.</a:t>
            </a:r>
          </a:p>
        </p:txBody>
      </p:sp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61325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Cause of the Thredbo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61325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Cause of the Thredbo Landslide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5288" y="1989138"/>
            <a:ext cx="83534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2. 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Human negligence</a:t>
            </a: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of maintenance and 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constant assessment</a:t>
            </a: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of   Alpine Way: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No one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 understood why Alpine Way existed for so long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No one ever 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challenged safety issue of Alpine Way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NSW State Government was 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blamed </a:t>
            </a: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for 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breach of duty of care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Approval of water pipeline</a:t>
            </a:r>
            <a:r>
              <a:rPr lang="en-AU" sz="2400" b="1">
                <a:solidFill>
                  <a:schemeClr val="bg1"/>
                </a:solidFill>
                <a:latin typeface="Biondi" pitchFamily="2" charset="0"/>
              </a:rPr>
              <a:t> was </a:t>
            </a:r>
            <a:r>
              <a:rPr lang="en-AU" sz="2400" b="1">
                <a:solidFill>
                  <a:srgbClr val="FF0000"/>
                </a:solidFill>
                <a:latin typeface="Biondi" pitchFamily="2" charset="0"/>
              </a:rPr>
              <a:t>hidden time-bomb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3. The malfunctioning of the pipeline: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Built on already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unsafe 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site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Joint of pipe was again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another fault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Continuous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water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leakage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caused soil movement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61325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Cause of the Thredbo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4. Increasing commercial activities: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More 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tourists,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more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using of Alpine Way and Thredbo slope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Faster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rate Alpine Way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deteriorate 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Blooming business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at expense of Thredbo Village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structure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061325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Cause of the Thredbo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Thredbo Landslide</a:t>
            </a:r>
          </a:p>
          <a:p>
            <a:pPr>
              <a:buClr>
                <a:srgbClr val="000000"/>
              </a:buClr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3500 tonnes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of rocks and debris came crashing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downhill</a:t>
            </a:r>
            <a:r>
              <a:rPr lang="en-AU">
                <a:solidFill>
                  <a:srgbClr val="FF0000"/>
                </a:solidFill>
              </a:rPr>
              <a:t> </a:t>
            </a:r>
          </a:p>
          <a:p>
            <a:endParaRPr lang="en-AU"/>
          </a:p>
        </p:txBody>
      </p:sp>
      <p:pic>
        <p:nvPicPr>
          <p:cNvPr id="33796" name="Picture 4" descr="Thredbo  Lanslid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716338"/>
            <a:ext cx="3738562" cy="2808287"/>
          </a:xfrm>
          <a:prstGeom prst="rect">
            <a:avLst/>
          </a:prstGeom>
          <a:noFill/>
        </p:spPr>
      </p:pic>
      <p:pic>
        <p:nvPicPr>
          <p:cNvPr id="33797" name="Picture 5" descr="Thredbo  Lanslide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16338"/>
            <a:ext cx="4240212" cy="2808287"/>
          </a:xfrm>
          <a:prstGeom prst="rect">
            <a:avLst/>
          </a:prstGeom>
          <a:noFill/>
        </p:spPr>
      </p:pic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1908175" y="549275"/>
            <a:ext cx="5405438" cy="1116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Ultimate Effect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114800"/>
          </a:xfrm>
        </p:spPr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 sz="2800">
                <a:solidFill>
                  <a:schemeClr val="bg1"/>
                </a:solidFill>
                <a:effectLst/>
                <a:latin typeface="Biondi" pitchFamily="2" charset="0"/>
              </a:rPr>
              <a:t>1. “Precaution is always better than cure”: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Co-ordination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in Government: ensure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safety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of public facilities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More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accountability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in government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Complacency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of bureaucrats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is No-no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Government is to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serve 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and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protect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its citizens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172450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Lessons Learnt From the Thredbo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 sz="3600">
                <a:solidFill>
                  <a:srgbClr val="FF0000"/>
                </a:solidFill>
                <a:effectLst/>
                <a:latin typeface="Biondi" pitchFamily="2" charset="0"/>
              </a:rPr>
              <a:t>Avalanches </a:t>
            </a:r>
            <a:r>
              <a:rPr lang="en-AU" sz="3600">
                <a:solidFill>
                  <a:schemeClr val="bg1"/>
                </a:solidFill>
                <a:effectLst/>
                <a:latin typeface="Biondi" pitchFamily="2" charset="0"/>
              </a:rPr>
              <a:t>or </a:t>
            </a:r>
            <a:r>
              <a:rPr lang="en-AU" sz="3600">
                <a:solidFill>
                  <a:srgbClr val="FF0000"/>
                </a:solidFill>
                <a:effectLst/>
                <a:latin typeface="Biondi" pitchFamily="2" charset="0"/>
              </a:rPr>
              <a:t>landslips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3600">
                <a:solidFill>
                  <a:schemeClr val="bg1"/>
                </a:solidFill>
                <a:effectLst/>
                <a:latin typeface="Biondi" pitchFamily="2" charset="0"/>
              </a:rPr>
              <a:t>Mass of rocks and earth slipping down hill or slope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3600">
                <a:solidFill>
                  <a:schemeClr val="bg1"/>
                </a:solidFill>
                <a:effectLst/>
                <a:latin typeface="Biondi" pitchFamily="2" charset="0"/>
              </a:rPr>
              <a:t>Different forms:</a:t>
            </a:r>
          </a:p>
          <a:p>
            <a:pPr lvl="1">
              <a:buFont typeface="Tahoma" pitchFamily="34" charset="0"/>
              <a:buNone/>
            </a:pPr>
            <a:endParaRPr lang="en-AU"/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268538" y="404813"/>
            <a:ext cx="4367212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2.Be prepared for the worst: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Stuart Diver </a:t>
            </a:r>
          </a:p>
          <a:p>
            <a:pPr lvl="2">
              <a:buClr>
                <a:srgbClr val="000000"/>
              </a:buClr>
              <a:buSzTx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Only survivor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endured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65 hours</a:t>
            </a:r>
          </a:p>
          <a:p>
            <a:pPr lvl="2">
              <a:buClr>
                <a:srgbClr val="000000"/>
              </a:buClr>
              <a:buSzTx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Excellent survival skill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in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 extreme 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situation</a:t>
            </a:r>
          </a:p>
          <a:p>
            <a:pPr lvl="2"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Still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keeping hope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of life amidst difficulty</a:t>
            </a:r>
          </a:p>
          <a:p>
            <a:pPr lvl="2">
              <a:buClr>
                <a:srgbClr val="000000"/>
              </a:buClr>
              <a:buSzTx/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Amazed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for his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mental, physical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and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emotional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power</a:t>
            </a: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172450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Lessons Learnt From the Thredbo Landslide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3960812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Stuart Diver</a:t>
            </a:r>
          </a:p>
        </p:txBody>
      </p:sp>
      <p:pic>
        <p:nvPicPr>
          <p:cNvPr id="36874" name="Picture 10" descr="Diver-53687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349500"/>
            <a:ext cx="4187825" cy="3024188"/>
          </a:xfrm>
          <a:prstGeom prst="rect">
            <a:avLst/>
          </a:prstGeom>
          <a:noFill/>
        </p:spPr>
      </p:pic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4859338" y="1989138"/>
            <a:ext cx="1441450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300788" y="1700213"/>
            <a:ext cx="2592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000" b="1">
                <a:solidFill>
                  <a:srgbClr val="FF0000"/>
                </a:solidFill>
                <a:latin typeface="Biondi" pitchFamily="2" charset="0"/>
              </a:rPr>
              <a:t>Stuart Diver – Ski Instructor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859338" y="6003925"/>
            <a:ext cx="4284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000" b="1">
                <a:solidFill>
                  <a:schemeClr val="bg1"/>
                </a:solidFill>
                <a:latin typeface="Biondi" pitchFamily="2" charset="0"/>
              </a:rPr>
              <a:t>PowerPoint created by:</a:t>
            </a:r>
          </a:p>
          <a:p>
            <a:pPr algn="ctr">
              <a:spcBef>
                <a:spcPct val="50000"/>
              </a:spcBef>
            </a:pPr>
            <a:r>
              <a:rPr lang="en-AU" sz="2000" b="1">
                <a:solidFill>
                  <a:srgbClr val="FF0000"/>
                </a:solidFill>
                <a:latin typeface="Biondi" pitchFamily="2" charset="0"/>
              </a:rPr>
              <a:t>GLORIA CHOI</a:t>
            </a:r>
          </a:p>
        </p:txBody>
      </p:sp>
    </p:spTree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368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1 &amp; 2</a:t>
            </a:r>
          </a:p>
          <a:p>
            <a:pPr>
              <a:buFontTx/>
              <a:buNone/>
            </a:pPr>
            <a:endParaRPr lang="en-AU"/>
          </a:p>
          <a:p>
            <a:pPr>
              <a:buFontTx/>
              <a:buNone/>
            </a:pPr>
            <a:endParaRPr lang="en-A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636838"/>
            <a:ext cx="3949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492375"/>
            <a:ext cx="3736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80337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Different Forms of Landslides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6563" y="2947988"/>
              <a:ext cx="1003300" cy="19050"/>
            </p14:xfrm>
          </p:contentPart>
        </mc:Choice>
        <mc:Fallback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8124" y="2824746"/>
                <a:ext cx="1060179" cy="26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9913" y="2743200"/>
              <a:ext cx="1397000" cy="17463"/>
            </p14:xfrm>
          </p:contentPart>
        </mc:Choice>
        <mc:Fallback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0893" y="2674857"/>
                <a:ext cx="1455040" cy="154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88863" y="14933613"/>
              <a:ext cx="0" cy="0"/>
            </p14:xfrm>
          </p:contentPart>
        </mc:Choice>
        <mc:Fallback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88863" y="1493361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3 &amp; 4</a:t>
            </a:r>
          </a:p>
          <a:p>
            <a:pPr>
              <a:buFontTx/>
              <a:buNone/>
            </a:pPr>
            <a:endParaRPr lang="en-A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36838"/>
            <a:ext cx="4464050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0" y="2565400"/>
            <a:ext cx="39560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80337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Different Forms of Landslides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6238" y="2828925"/>
              <a:ext cx="1063625" cy="34925"/>
            </p14:xfrm>
          </p:contentPart>
        </mc:Choice>
        <mc:Fallback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7793" y="2722471"/>
                <a:ext cx="1120515" cy="2478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6249988"/>
              <a:ext cx="950912" cy="17462"/>
            </p14:xfrm>
          </p:contentPart>
        </mc:Choice>
        <mc:Fallback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04151" y="6195182"/>
                <a:ext cx="1007737" cy="1270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5 &amp; 6</a:t>
            </a:r>
          </a:p>
          <a:p>
            <a:pPr>
              <a:buFontTx/>
              <a:buNone/>
            </a:pPr>
            <a:endParaRPr lang="en-AU">
              <a:solidFill>
                <a:schemeClr val="bg1"/>
              </a:solidFill>
              <a:effectLst/>
              <a:latin typeface="Biondi" pitchFamily="2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421163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80337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Different Forms of Landslides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36838"/>
            <a:ext cx="3167063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89138" y="5846763"/>
              <a:ext cx="857250" cy="1587"/>
            </p14:xfrm>
          </p:contentPart>
        </mc:Choice>
        <mc:Fallback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0719" y="5343684"/>
                <a:ext cx="914088" cy="1007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99638" y="31673800"/>
              <a:ext cx="0" cy="0"/>
            </p14:xfrm>
          </p:contentPart>
        </mc:Choice>
        <mc:Fallback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99638" y="316738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07163" y="5854700"/>
              <a:ext cx="728662" cy="1588"/>
            </p14:xfrm>
          </p:contentPart>
        </mc:Choice>
        <mc:Fallback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8736" y="5351304"/>
                <a:ext cx="785516" cy="10083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6588"/>
            <a:ext cx="8229600" cy="4114800"/>
          </a:xfrm>
        </p:spPr>
        <p:txBody>
          <a:bodyPr/>
          <a:lstStyle/>
          <a:p>
            <a:pPr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Natural disaster caused by:</a:t>
            </a:r>
          </a:p>
          <a:p>
            <a:pPr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1. Intense rainfall or melting snow for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long time</a:t>
            </a:r>
          </a:p>
          <a:p>
            <a:pPr>
              <a:buClr>
                <a:srgbClr val="000000"/>
              </a:buClr>
              <a:buSzTx/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2. Long time ground erosion: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3200">
                <a:solidFill>
                  <a:schemeClr val="bg1"/>
                </a:solidFill>
                <a:effectLst/>
                <a:latin typeface="Biondi" pitchFamily="2" charset="0"/>
                <a:sym typeface="Wingdings" pitchFamily="2" charset="2"/>
              </a:rPr>
              <a:t> Weakened ground structure</a:t>
            </a: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AU" sz="3200">
                <a:solidFill>
                  <a:schemeClr val="bg1"/>
                </a:solidFill>
                <a:effectLst/>
                <a:latin typeface="Biondi" pitchFamily="2" charset="0"/>
                <a:sym typeface="Wingdings" pitchFamily="2" charset="2"/>
              </a:rPr>
              <a:t>3.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  <a:sym typeface="Wingdings" pitchFamily="2" charset="2"/>
              </a:rPr>
              <a:t> Sudden ground movement due to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  <a:sym typeface="Wingdings" pitchFamily="2" charset="2"/>
              </a:rPr>
              <a:t>earthquakes</a:t>
            </a:r>
            <a:endParaRPr lang="en-AU">
              <a:solidFill>
                <a:srgbClr val="FF0000"/>
              </a:solidFill>
              <a:effectLst/>
              <a:latin typeface="Biondi" pitchFamily="2" charset="0"/>
            </a:endParaRP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6372225" cy="1260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Landslides in General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/>
              <a:t> 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Mass of rocks, earth, mud and debris sliding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down slope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4438650" cy="1044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As a Result</a:t>
            </a:r>
          </a:p>
        </p:txBody>
      </p:sp>
      <p:pic>
        <p:nvPicPr>
          <p:cNvPr id="14343" name="Picture 7" descr="Image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924175"/>
            <a:ext cx="5545138" cy="3714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Landslides everyday and everywhere</a:t>
            </a:r>
          </a:p>
          <a:p>
            <a:pPr>
              <a:buClr>
                <a:srgbClr val="000000"/>
              </a:buClr>
            </a:pP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Sinkhole : May 11</a:t>
            </a:r>
            <a:r>
              <a:rPr lang="en-AU" baseline="30000">
                <a:solidFill>
                  <a:srgbClr val="FF0000"/>
                </a:solidFill>
                <a:effectLst/>
                <a:latin typeface="Biondi" pitchFamily="2" charset="0"/>
              </a:rPr>
              <a:t>th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, 2010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, in </a:t>
            </a:r>
            <a:r>
              <a:rPr lang="en-AU">
                <a:solidFill>
                  <a:srgbClr val="FF0000"/>
                </a:solidFill>
                <a:effectLst/>
                <a:latin typeface="Biondi" pitchFamily="2" charset="0"/>
              </a:rPr>
              <a:t>Montreal, Canada</a:t>
            </a:r>
            <a:r>
              <a:rPr lang="en-AU">
                <a:solidFill>
                  <a:schemeClr val="bg1"/>
                </a:solidFill>
                <a:effectLst/>
                <a:latin typeface="Biondi" pitchFamily="2" charset="0"/>
              </a:rPr>
              <a:t>, killing family of 4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6515100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Most Recent Landslides</a:t>
            </a:r>
          </a:p>
        </p:txBody>
      </p:sp>
      <p:pic>
        <p:nvPicPr>
          <p:cNvPr id="15367" name="Picture 7" descr="image647700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149725"/>
            <a:ext cx="3384550" cy="2538413"/>
          </a:xfrm>
          <a:prstGeom prst="rect">
            <a:avLst/>
          </a:prstGeom>
          <a:noFill/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356100" y="4221163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b="1">
                <a:solidFill>
                  <a:srgbClr val="FF0000"/>
                </a:solidFill>
                <a:latin typeface="Biondi" pitchFamily="2" charset="0"/>
              </a:rPr>
              <a:t>SINKHOLE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359</TotalTime>
  <Words>650</Words>
  <Application>Microsoft Office PowerPoint</Application>
  <PresentationFormat>On-screen Show (4:3)</PresentationFormat>
  <Paragraphs>115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Biondi</vt:lpstr>
      <vt:lpstr>Tahoma</vt:lpstr>
      <vt:lpstr>Wingdings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Education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</dc:title>
  <dc:creator>kchoi1</dc:creator>
  <cp:lastModifiedBy>Nayan GRIFFITHS</cp:lastModifiedBy>
  <cp:revision>13</cp:revision>
  <dcterms:created xsi:type="dcterms:W3CDTF">2010-06-05T01:09:58Z</dcterms:created>
  <dcterms:modified xsi:type="dcterms:W3CDTF">2023-06-05T15:59:06Z</dcterms:modified>
</cp:coreProperties>
</file>